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85" r:id="rId5"/>
    <p:sldId id="295" r:id="rId6"/>
    <p:sldId id="287" r:id="rId7"/>
    <p:sldId id="286" r:id="rId8"/>
    <p:sldId id="288" r:id="rId9"/>
    <p:sldId id="289" r:id="rId10"/>
    <p:sldId id="290" r:id="rId11"/>
    <p:sldId id="291" r:id="rId12"/>
    <p:sldId id="292" r:id="rId13"/>
    <p:sldId id="293" r:id="rId14"/>
    <p:sldId id="29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E00AD1-4AF4-46E5-BDBD-8253341EED6A}" type="datetimeFigureOut">
              <a:rPr lang="nl-NL" smtClean="0"/>
              <a:t>24-12-2018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90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AD1-4AF4-46E5-BDBD-8253341EED6A}" type="datetimeFigureOut">
              <a:rPr lang="nl-NL" smtClean="0"/>
              <a:t>24-12-2018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254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AD1-4AF4-46E5-BDBD-8253341EED6A}" type="datetimeFigureOut">
              <a:rPr lang="nl-NL" smtClean="0"/>
              <a:t>24-12-2018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58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AD1-4AF4-46E5-BDBD-8253341EED6A}" type="datetimeFigureOut">
              <a:rPr lang="nl-NL" smtClean="0"/>
              <a:t>24-12-2018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078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AD1-4AF4-46E5-BDBD-8253341EED6A}" type="datetimeFigureOut">
              <a:rPr lang="nl-NL" smtClean="0"/>
              <a:t>24-12-2018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76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AD1-4AF4-46E5-BDBD-8253341EED6A}" type="datetimeFigureOut">
              <a:rPr lang="nl-NL" smtClean="0"/>
              <a:t>24-12-2018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117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AD1-4AF4-46E5-BDBD-8253341EED6A}" type="datetimeFigureOut">
              <a:rPr lang="nl-NL" smtClean="0"/>
              <a:t>24-12-2018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50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AD1-4AF4-46E5-BDBD-8253341EED6A}" type="datetimeFigureOut">
              <a:rPr lang="nl-NL" smtClean="0"/>
              <a:t>24-12-2018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010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AD1-4AF4-46E5-BDBD-8253341EED6A}" type="datetimeFigureOut">
              <a:rPr lang="nl-NL" smtClean="0"/>
              <a:t>24-12-2018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950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AD1-4AF4-46E5-BDBD-8253341EED6A}" type="datetimeFigureOut">
              <a:rPr lang="nl-NL" smtClean="0"/>
              <a:t>24-12-2018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305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AD1-4AF4-46E5-BDBD-8253341EED6A}" type="datetimeFigureOut">
              <a:rPr lang="nl-NL" smtClean="0"/>
              <a:t>24-12-2018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995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AE00AD1-4AF4-46E5-BDBD-8253341EED6A}" type="datetimeFigureOut">
              <a:rPr lang="nl-NL" smtClean="0"/>
              <a:t>24-12-2018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414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SPdyTHFGDO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Huisvesting </a:t>
            </a:r>
            <a:br>
              <a:rPr lang="nl-NL" dirty="0" smtClean="0"/>
            </a:br>
            <a:r>
              <a:rPr lang="nl-NL" dirty="0" smtClean="0"/>
              <a:t>en </a:t>
            </a:r>
            <a:br>
              <a:rPr lang="nl-NL" dirty="0" smtClean="0"/>
            </a:br>
            <a:r>
              <a:rPr lang="nl-NL" dirty="0" smtClean="0"/>
              <a:t>Hygiëne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09530" y="4235394"/>
            <a:ext cx="8767860" cy="1747395"/>
          </a:xfrm>
        </p:spPr>
        <p:txBody>
          <a:bodyPr>
            <a:normAutofit fontScale="92500" lnSpcReduction="10000"/>
          </a:bodyPr>
          <a:lstStyle/>
          <a:p>
            <a:r>
              <a:rPr lang="nl-NL" sz="3100" dirty="0" smtClean="0"/>
              <a:t>Les 2 – blok 2</a:t>
            </a:r>
          </a:p>
          <a:p>
            <a:endParaRPr lang="nl-NL" dirty="0" smtClean="0"/>
          </a:p>
          <a:p>
            <a:r>
              <a:rPr lang="nl-NL" dirty="0" smtClean="0"/>
              <a:t>Docent </a:t>
            </a:r>
          </a:p>
          <a:p>
            <a:r>
              <a:rPr lang="nl-NL" dirty="0" smtClean="0"/>
              <a:t>kborgerink@aoc-oost.nl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638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Natuurlijk gedrag cavia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>Bewegen veel en lopen grote afstanden.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Foerageren een groot deel van de dag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Rusten in begroeiing. 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Communiceert veel met soortgenoten via geluidjes. 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Knagen graag, ook nodig voor gezond houden gebit. </a:t>
            </a:r>
            <a:endParaRPr lang="nl-NL" dirty="0">
              <a:solidFill>
                <a:schemeClr val="tx1"/>
              </a:solidFill>
            </a:endParaRPr>
          </a:p>
          <a:p>
            <a:endParaRPr lang="nl-NL" dirty="0" smtClean="0">
              <a:solidFill>
                <a:schemeClr val="tx1"/>
              </a:solidFill>
            </a:endParaRPr>
          </a:p>
          <a:p>
            <a:endParaRPr lang="nl-NL" dirty="0" smtClean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Het is een groepsdier. In het wild leeft één beertje samen met een aantal zeugjes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6146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599" y="245649"/>
            <a:ext cx="2190995" cy="216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57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Huisvesting cavia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>Groepshuisvesting 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Met voldoende ventilatie i.v.m. vergiftiging door eigen urinelucht. 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Paartje, twee of meer zeugjes met evt. gecastreerd beertje of twee beertjes zonder zeugje. </a:t>
            </a:r>
          </a:p>
          <a:p>
            <a:pPr lvl="1"/>
            <a:endParaRPr lang="nl-NL" dirty="0" smtClean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Verblijf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Voor twee cavia’s is een verblijf van 120 x 50 centimeter geschikt.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Zorg altijd voor een schuilplaats dan wel slaapplaats.  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Optimale temperatuur tussen de 18 en 21 graden en niet hoger dan 26. </a:t>
            </a:r>
          </a:p>
          <a:p>
            <a:pPr lvl="1"/>
            <a:endParaRPr lang="nl-NL" dirty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Ren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Nodig voor voldoende beweging. </a:t>
            </a:r>
            <a:endParaRPr lang="nl-NL" dirty="0">
              <a:solidFill>
                <a:schemeClr val="tx1"/>
              </a:solidFill>
            </a:endParaRPr>
          </a:p>
          <a:p>
            <a:pPr lvl="1"/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8194" name="Picture 2" descr="Afbeeldingsresultaat voor cavia huisj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627220"/>
            <a:ext cx="3068757" cy="18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65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Huisvesting cavia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>Water 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Via een drinkflesje of waterbakje</a:t>
            </a:r>
          </a:p>
          <a:p>
            <a:pPr lvl="1"/>
            <a:endParaRPr lang="nl-NL" dirty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Voer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Vers hooi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Voeding met vitamine C, liefst pellets. 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Fruit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Groente </a:t>
            </a:r>
          </a:p>
          <a:p>
            <a:pPr lvl="1"/>
            <a:endParaRPr lang="nl-NL" dirty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Speeltjes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Verstop het voer in een doos met papieren proppen. 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7170" name="Picture 2" descr="Afbeeldingsresultaat voor huisvesting cav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323" y="3798277"/>
            <a:ext cx="3845544" cy="26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36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 gaan een hygiëneprotocol maken: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>Maak een hygiëne protocol voor het schoonmaken van de</a:t>
            </a:r>
            <a:r>
              <a:rPr lang="nl-NL" u="sng" dirty="0" smtClean="0">
                <a:solidFill>
                  <a:schemeClr val="tx1"/>
                </a:solidFill>
              </a:rPr>
              <a:t> cavia </a:t>
            </a:r>
            <a:r>
              <a:rPr lang="nl-NL" dirty="0" smtClean="0">
                <a:solidFill>
                  <a:schemeClr val="tx1"/>
                </a:solidFill>
              </a:rPr>
              <a:t>verblijven en </a:t>
            </a:r>
            <a:r>
              <a:rPr lang="nl-NL" u="sng" dirty="0" smtClean="0">
                <a:solidFill>
                  <a:schemeClr val="tx1"/>
                </a:solidFill>
              </a:rPr>
              <a:t>konijnen</a:t>
            </a:r>
            <a:r>
              <a:rPr lang="nl-NL" dirty="0" smtClean="0">
                <a:solidFill>
                  <a:schemeClr val="tx1"/>
                </a:solidFill>
              </a:rPr>
              <a:t> verblijven hier op school. </a:t>
            </a:r>
            <a:r>
              <a:rPr lang="nl-NL" dirty="0">
                <a:solidFill>
                  <a:schemeClr val="tx1"/>
                </a:solidFill>
              </a:rPr>
              <a:t>Deel de klas in tweeën. </a:t>
            </a:r>
            <a:r>
              <a:rPr lang="nl-NL" dirty="0" smtClean="0">
                <a:solidFill>
                  <a:schemeClr val="tx1"/>
                </a:solidFill>
              </a:rPr>
              <a:t>Eén </a:t>
            </a:r>
            <a:r>
              <a:rPr lang="nl-NL" dirty="0">
                <a:solidFill>
                  <a:schemeClr val="tx1"/>
                </a:solidFill>
              </a:rPr>
              <a:t>groep doet die voor de cavia en één voor het konijn. </a:t>
            </a:r>
            <a:r>
              <a:rPr lang="nl-NL" dirty="0" smtClean="0">
                <a:solidFill>
                  <a:schemeClr val="tx1"/>
                </a:solidFill>
              </a:rPr>
              <a:t>Lever deze via de mail bij jullie docent in. </a:t>
            </a:r>
            <a:endParaRPr lang="nl-NL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Dit moet er tenminste in: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Wanneer wat schoongemaakt moet worden (Wat dagelijks, wat wekelijks </a:t>
            </a:r>
            <a:r>
              <a:rPr lang="nl-NL" dirty="0" err="1" smtClean="0">
                <a:solidFill>
                  <a:schemeClr val="tx1"/>
                </a:solidFill>
              </a:rPr>
              <a:t>enz</a:t>
            </a:r>
            <a:r>
              <a:rPr lang="nl-NL" dirty="0" smtClean="0">
                <a:solidFill>
                  <a:schemeClr val="tx1"/>
                </a:solidFill>
              </a:rPr>
              <a:t>).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Hoe moet er schoongemaakt worden (Welke middelen gebruik je).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Wat moet er vervolgens weer in gedaan worden.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Maak een tabel waarop je als student kan afvinken of je alle punten gedaan hebt voor het komende blok. </a:t>
            </a:r>
            <a:endParaRPr lang="nl-NL" dirty="0">
              <a:solidFill>
                <a:schemeClr val="tx1"/>
              </a:solidFill>
            </a:endParaRPr>
          </a:p>
          <a:p>
            <a:pPr lvl="1"/>
            <a:endParaRPr lang="nl-NL" dirty="0" smtClean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volgende 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>
                <a:solidFill>
                  <a:schemeClr val="tx1"/>
                </a:solidFill>
              </a:rPr>
              <a:t>Huisvestingsvormen en onderhoud Muizen, ratten gerbils. Stappenplan maken voor reinigen verblijf.</a:t>
            </a:r>
            <a:endParaRPr lang="nl-NL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9218" name="Picture 2" descr="Afbeeldingsresultaat voor muizen rat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70" y="3977639"/>
            <a:ext cx="28575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fbeeldingsresultaat voor muizen rat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255" y="4076700"/>
            <a:ext cx="33909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Afbeeldingsresultaat voor gerb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410" y="3977639"/>
            <a:ext cx="3184946" cy="231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12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243840"/>
            <a:ext cx="9875520" cy="1356360"/>
          </a:xfrm>
        </p:spPr>
        <p:txBody>
          <a:bodyPr/>
          <a:lstStyle/>
          <a:p>
            <a:r>
              <a:rPr lang="nl-NL" dirty="0" smtClean="0"/>
              <a:t>Planning blok 2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368642"/>
              </p:ext>
            </p:extLst>
          </p:nvPr>
        </p:nvGraphicFramePr>
        <p:xfrm>
          <a:off x="1143003" y="1430383"/>
          <a:ext cx="9875517" cy="4899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558">
                  <a:extLst>
                    <a:ext uri="{9D8B030D-6E8A-4147-A177-3AD203B41FA5}">
                      <a16:colId xmlns:a16="http://schemas.microsoft.com/office/drawing/2014/main" val="2276240195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804381757"/>
                    </a:ext>
                  </a:extLst>
                </a:gridCol>
                <a:gridCol w="4156094">
                  <a:extLst>
                    <a:ext uri="{9D8B030D-6E8A-4147-A177-3AD203B41FA5}">
                      <a16:colId xmlns:a16="http://schemas.microsoft.com/office/drawing/2014/main" val="1385447543"/>
                    </a:ext>
                  </a:extLst>
                </a:gridCol>
                <a:gridCol w="4014722">
                  <a:extLst>
                    <a:ext uri="{9D8B030D-6E8A-4147-A177-3AD203B41FA5}">
                      <a16:colId xmlns:a16="http://schemas.microsoft.com/office/drawing/2014/main" val="3841917231"/>
                    </a:ext>
                  </a:extLst>
                </a:gridCol>
              </a:tblGrid>
              <a:tr h="371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Week-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nummer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Les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Onderwerp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Lesstof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extLst>
                  <a:ext uri="{0D108BD9-81ED-4DB2-BD59-A6C34878D82A}">
                    <a16:rowId xmlns:a16="http://schemas.microsoft.com/office/drawing/2014/main" val="3523382755"/>
                  </a:ext>
                </a:extLst>
              </a:tr>
              <a:tr h="557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Week 44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Bespreken toets blok 1.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Doornemen verschillende bodembedekkers. 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Kenniskiemboek Huisvesting van gezelschapsdieren: Hoofdstuk 2.6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extLst>
                  <a:ext uri="{0D108BD9-81ED-4DB2-BD59-A6C34878D82A}">
                    <a16:rowId xmlns:a16="http://schemas.microsoft.com/office/drawing/2014/main" val="650379513"/>
                  </a:ext>
                </a:extLst>
              </a:tr>
              <a:tr h="557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Week 45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2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Huisvestingsvormen en onderhoud konijn en cavia. Stappenplan maken voor reinigen verblijf.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Kenniskiemboek Huisvesting van gezelschapsdieren: Hoofdstuk 1.6, 2.5, 3.6 en 4.6. 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63694"/>
                  </a:ext>
                </a:extLst>
              </a:tr>
              <a:tr h="557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Week 46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3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Huisvestingsvormen en onderhoud Muizen, ratten gerbils. Stappenplan maken voor reinigen verblijf.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Kenniskiemboek Huisvesting van gezelschapsdieren: Hoofdstuk 1.7, 2.6, 3.6 en 4.6. 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extLst>
                  <a:ext uri="{0D108BD9-81ED-4DB2-BD59-A6C34878D82A}">
                    <a16:rowId xmlns:a16="http://schemas.microsoft.com/office/drawing/2014/main" val="2730815103"/>
                  </a:ext>
                </a:extLst>
              </a:tr>
              <a:tr h="743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Week 47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4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Huisvestingsvormen en onderhoud hamsters, chinchilla’s, </a:t>
                      </a:r>
                      <a:r>
                        <a:rPr lang="nl-NL" sz="1400" dirty="0" err="1">
                          <a:effectLst/>
                        </a:rPr>
                        <a:t>degoes</a:t>
                      </a:r>
                      <a:r>
                        <a:rPr lang="nl-NL" sz="1400" dirty="0">
                          <a:effectLst/>
                        </a:rPr>
                        <a:t>. Stappenplan maken voor reinigen verblijf.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Kenniskiemboek Huisvesting van gezelschapsdieren: Hoofdstuk 1.7, 2.6, 3.6 en 4.6. 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extLst>
                  <a:ext uri="{0D108BD9-81ED-4DB2-BD59-A6C34878D82A}">
                    <a16:rowId xmlns:a16="http://schemas.microsoft.com/office/drawing/2014/main" val="4152727739"/>
                  </a:ext>
                </a:extLst>
              </a:tr>
              <a:tr h="557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Week 48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5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Preventie ziekteverspreiding en wetgeving hierover. Zoönosen konijnen en knaagdieren.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Kenniskiemboek Infectieziekten: Hoofdstuk 5.2, 5.3, 5.5, 5.6 en 5.7. 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extLst>
                  <a:ext uri="{0D108BD9-81ED-4DB2-BD59-A6C34878D82A}">
                    <a16:rowId xmlns:a16="http://schemas.microsoft.com/office/drawing/2014/main" val="2674887998"/>
                  </a:ext>
                </a:extLst>
              </a:tr>
              <a:tr h="557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Week 49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6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Welzijn, ethiek, en wetgeving m.b.t. huisvesting knaagdieren 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Kenniskiemboek Dierenwelzijn en huisvesting: Casus </a:t>
                      </a:r>
                      <a:r>
                        <a:rPr lang="nl-NL" sz="14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nl-NL" sz="1400">
                          <a:effectLst/>
                        </a:rPr>
                        <a:t> Verrijkt of prikkelarm en Diergericht ontwerpen.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extLst>
                  <a:ext uri="{0D108BD9-81ED-4DB2-BD59-A6C34878D82A}">
                    <a16:rowId xmlns:a16="http://schemas.microsoft.com/office/drawing/2014/main" val="2720541556"/>
                  </a:ext>
                </a:extLst>
              </a:tr>
              <a:tr h="3715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Week 50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7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61415" algn="ctr"/>
                        </a:tabLst>
                      </a:pPr>
                      <a:r>
                        <a:rPr lang="nl-NL" sz="1400">
                          <a:effectLst/>
                        </a:rPr>
                        <a:t>Ruimte voor vragen, herhaling lesstof en bespreken toets	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Kahoot 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extLst>
                  <a:ext uri="{0D108BD9-81ED-4DB2-BD59-A6C34878D82A}">
                    <a16:rowId xmlns:a16="http://schemas.microsoft.com/office/drawing/2014/main" val="29086628"/>
                  </a:ext>
                </a:extLst>
              </a:tr>
              <a:tr h="3715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Week 51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8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Toets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Zie bovenstaande voor lesstof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8" marR="61758" marT="0" marB="0"/>
                </a:tc>
                <a:extLst>
                  <a:ext uri="{0D108BD9-81ED-4DB2-BD59-A6C34878D82A}">
                    <a16:rowId xmlns:a16="http://schemas.microsoft.com/office/drawing/2014/main" val="1200987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87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vandaag bespreken?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Opdracht les 1: bodembedekkers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Les 2: Huisvestingsvormen </a:t>
            </a:r>
            <a:r>
              <a:rPr lang="nl-NL" dirty="0">
                <a:solidFill>
                  <a:schemeClr val="tx1"/>
                </a:solidFill>
              </a:rPr>
              <a:t>en onderhoud konijn en cavia. </a:t>
            </a:r>
            <a:r>
              <a:rPr lang="nl-NL" dirty="0" smtClean="0">
                <a:solidFill>
                  <a:schemeClr val="tx1"/>
                </a:solidFill>
              </a:rPr>
              <a:t>Hygiëneprotocol </a:t>
            </a:r>
            <a:r>
              <a:rPr lang="nl-NL" dirty="0">
                <a:solidFill>
                  <a:schemeClr val="tx1"/>
                </a:solidFill>
              </a:rPr>
              <a:t>maken voor reinigen verblijf.</a:t>
            </a:r>
          </a:p>
        </p:txBody>
      </p:sp>
      <p:pic>
        <p:nvPicPr>
          <p:cNvPr id="1026" name="Picture 2" descr="Afbeeldingsresultaat voor konijn en cav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718" y="3648064"/>
            <a:ext cx="5840276" cy="284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52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les 1: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>Wat zijn de voor- en nadelen van de volgende bodembedekkers</a:t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 en voor welk dier is het geschikt: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Hennepvezel			            </a:t>
            </a:r>
            <a:endParaRPr lang="nl-NL" i="1" dirty="0" smtClean="0">
              <a:solidFill>
                <a:schemeClr val="tx1"/>
              </a:solidFill>
            </a:endParaRP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Houtvezel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Houtkrullen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Houtpulp 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Beukensnippers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Mais bodembedekker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Zaagsel 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Hooi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Stro </a:t>
            </a:r>
          </a:p>
          <a:p>
            <a:pPr lvl="1"/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1026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496" y="2926080"/>
            <a:ext cx="5246452" cy="349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houtvez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496" y="2937557"/>
            <a:ext cx="5246452" cy="348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houtkrull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496" y="2486689"/>
            <a:ext cx="5246452" cy="39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houtpul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496" y="2486688"/>
            <a:ext cx="5246452" cy="394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beeldingsresultaat voor beukensnippe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496" y="2486689"/>
            <a:ext cx="5246452" cy="393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erelateerde afbeeld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495" y="2486687"/>
            <a:ext cx="5246453" cy="393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Gerelateerde afbeeld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494" y="2486686"/>
            <a:ext cx="5246454" cy="391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fbeeldingsresultaat voor hoo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190" y="2475210"/>
            <a:ext cx="5261757" cy="394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Gerelateerde afbeeldi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493" y="2451073"/>
            <a:ext cx="5261758" cy="39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03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Voorbeeld </a:t>
            </a:r>
            <a:r>
              <a:rPr lang="nl-NL" sz="3600" dirty="0" err="1" smtClean="0"/>
              <a:t>toetsvraag</a:t>
            </a:r>
            <a:r>
              <a:rPr lang="nl-NL" sz="3600" dirty="0" smtClean="0"/>
              <a:t>: vul onderstaand schema in: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092487"/>
              </p:ext>
            </p:extLst>
          </p:nvPr>
        </p:nvGraphicFramePr>
        <p:xfrm>
          <a:off x="1142998" y="2057400"/>
          <a:ext cx="9872872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218">
                  <a:extLst>
                    <a:ext uri="{9D8B030D-6E8A-4147-A177-3AD203B41FA5}">
                      <a16:colId xmlns:a16="http://schemas.microsoft.com/office/drawing/2014/main" val="4194645474"/>
                    </a:ext>
                  </a:extLst>
                </a:gridCol>
                <a:gridCol w="2468218">
                  <a:extLst>
                    <a:ext uri="{9D8B030D-6E8A-4147-A177-3AD203B41FA5}">
                      <a16:colId xmlns:a16="http://schemas.microsoft.com/office/drawing/2014/main" val="3059705533"/>
                    </a:ext>
                  </a:extLst>
                </a:gridCol>
                <a:gridCol w="2468218">
                  <a:extLst>
                    <a:ext uri="{9D8B030D-6E8A-4147-A177-3AD203B41FA5}">
                      <a16:colId xmlns:a16="http://schemas.microsoft.com/office/drawing/2014/main" val="3637226080"/>
                    </a:ext>
                  </a:extLst>
                </a:gridCol>
                <a:gridCol w="2468218">
                  <a:extLst>
                    <a:ext uri="{9D8B030D-6E8A-4147-A177-3AD203B41FA5}">
                      <a16:colId xmlns:a16="http://schemas.microsoft.com/office/drawing/2014/main" val="3989458511"/>
                    </a:ext>
                  </a:extLst>
                </a:gridCol>
              </a:tblGrid>
              <a:tr h="40386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Bodembedekker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Voordelen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Nadelen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Geschikt voor: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509520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Hennepvezel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366759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Houtvezel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854570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Houtkrullen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218584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Houtpulp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216360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Beukensnippers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97420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Mais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89583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Zaagsel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542970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Hooi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992374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Stro 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148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61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Natuurlijk gedrag konijn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Veel bewegen, sprinten.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Graven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Knagen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Rechtop kunnen staan</a:t>
            </a:r>
          </a:p>
          <a:p>
            <a:r>
              <a:rPr lang="nl-NL" dirty="0">
                <a:solidFill>
                  <a:schemeClr val="tx1"/>
                </a:solidFill>
              </a:rPr>
              <a:t>Languit liggen. </a:t>
            </a:r>
          </a:p>
          <a:p>
            <a:endParaRPr lang="nl-NL" dirty="0" smtClean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Het is een groepsdier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5124" name="Picture 4" descr="Afbeeldingsresultaat voor languit liggen konij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823" y="518159"/>
            <a:ext cx="3106115" cy="171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fbeeldingsresultaat voor konijn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280" y="4760620"/>
            <a:ext cx="3987890" cy="171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konijn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972" y="2233748"/>
            <a:ext cx="1717899" cy="257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06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Huisvesting konijn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Konijnenhok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Voordeel: bescherming tegen roofdieren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Nadeel: relatief weinig ruimte 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Konijnenheuvel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Voordeel: Veel ruimte en mogelijkheid voor natuurlijk gedrag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Nadeel: Slechter schoon te houden, minder overzicht. 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Konijn in huis 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Voordeel: veel sociaal contact en hygiënisch.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Nadeel: gevaren bij knagen, gevaren bij giftige planten, is hij zindelijk?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AutoShape 2" descr="Afbeeldingsresultaat voor konijnenheuv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2" name="Picture 4" descr="Afbeeldingsresultaat voor konijnenheuv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892" y="2534985"/>
            <a:ext cx="2597029" cy="194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Afbeeldingsresultaat voor konijnenheuve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6" name="Picture 8" descr="Afbeeldingsresultaat voor konijnenh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892" y="395213"/>
            <a:ext cx="2597029" cy="192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fbeeldingsresultaat voor konijnenhok desig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892" y="4697144"/>
            <a:ext cx="2597029" cy="179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66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Huisvestingseisen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>Minimaal </a:t>
            </a:r>
            <a:r>
              <a:rPr lang="nl-NL" dirty="0">
                <a:solidFill>
                  <a:schemeClr val="tx1"/>
                </a:solidFill>
              </a:rPr>
              <a:t>2m</a:t>
            </a:r>
            <a:r>
              <a:rPr lang="nl-NL" baseline="30000" dirty="0">
                <a:solidFill>
                  <a:schemeClr val="tx1"/>
                </a:solidFill>
              </a:rPr>
              <a:t>2 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u="sng" dirty="0" smtClean="0">
                <a:solidFill>
                  <a:schemeClr val="tx1"/>
                </a:solidFill>
              </a:rPr>
              <a:t>binnenverblijf</a:t>
            </a:r>
            <a:r>
              <a:rPr lang="nl-NL" dirty="0" smtClean="0">
                <a:solidFill>
                  <a:schemeClr val="tx1"/>
                </a:solidFill>
              </a:rPr>
              <a:t> oppervlak per konijn.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Bij twee konijnen heb je dus </a:t>
            </a:r>
            <a:r>
              <a:rPr lang="nl-NL" dirty="0">
                <a:solidFill>
                  <a:schemeClr val="tx1"/>
                </a:solidFill>
              </a:rPr>
              <a:t>4m</a:t>
            </a:r>
            <a:r>
              <a:rPr lang="nl-NL" baseline="30000" dirty="0">
                <a:solidFill>
                  <a:schemeClr val="tx1"/>
                </a:solidFill>
              </a:rPr>
              <a:t>2 </a:t>
            </a:r>
            <a:r>
              <a:rPr lang="nl-NL" dirty="0" smtClean="0">
                <a:solidFill>
                  <a:schemeClr val="tx1"/>
                </a:solidFill>
              </a:rPr>
              <a:t> aan verblijf nodig. </a:t>
            </a:r>
          </a:p>
          <a:p>
            <a:pPr lvl="1"/>
            <a:endParaRPr lang="nl-NL" dirty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Dient altijd een uitkijkplek en een (liefst donkere) schuilplaats aanwezig te zijn.</a:t>
            </a:r>
          </a:p>
          <a:p>
            <a:pPr lvl="1"/>
            <a:endParaRPr lang="nl-NL" dirty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Naast dit binnenverblijf, heb je nog een buitenverblijf, zoals een uitloopren. 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Graaf gelegenheid in de vorm van mini zandbak of een deel van de tuin. 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Liefst twee vrouwtjes (zusjes) of een gecastreerd mannetje en vrouwtje bij elkaar. 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3074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646" y="422031"/>
            <a:ext cx="2470874" cy="247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71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Huisvestingseisen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296508"/>
          </a:xfrm>
        </p:spPr>
        <p:txBody>
          <a:bodyPr>
            <a:normAutofit fontScale="92500" lnSpcReduction="10000"/>
          </a:bodyPr>
          <a:lstStyle/>
          <a:p>
            <a:r>
              <a:rPr lang="nl-NL" dirty="0">
                <a:solidFill>
                  <a:schemeClr val="tx1"/>
                </a:solidFill>
              </a:rPr>
              <a:t>Zachte bodembedekking zoals hennepvezel, </a:t>
            </a:r>
            <a:r>
              <a:rPr lang="nl-NL" dirty="0" smtClean="0">
                <a:solidFill>
                  <a:schemeClr val="tx1"/>
                </a:solidFill>
              </a:rPr>
              <a:t>stofvrij </a:t>
            </a:r>
            <a:r>
              <a:rPr lang="nl-NL" dirty="0">
                <a:solidFill>
                  <a:schemeClr val="tx1"/>
                </a:solidFill>
              </a:rPr>
              <a:t>zaagsel en stro. </a:t>
            </a:r>
            <a:endParaRPr lang="nl-NL" dirty="0" smtClean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Altijd vers en schoon drinkwater in een waterflesje of waterbakje.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Let op: een waterflesje mag nooit boven het voerbakje hangen. </a:t>
            </a:r>
          </a:p>
          <a:p>
            <a:pPr lvl="1"/>
            <a:endParaRPr lang="nl-NL" dirty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Altijd hooi en ander materiaal aanwezig waarop ze kunnen knagen, zoals takjes. 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Speeltjes waar het konijn aan kan knagen of tegen aan duwen vinden ze erg leuk</a:t>
            </a:r>
          </a:p>
          <a:p>
            <a:r>
              <a:rPr lang="nl-NL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nl-NL" dirty="0" smtClean="0">
                <a:solidFill>
                  <a:schemeClr val="tx1"/>
                </a:solidFill>
                <a:hlinkClick r:id="rId2"/>
              </a:rPr>
              <a:t>www.youtube.com/watch?v=SPdyTHFGDOs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Dagelijks schoonmaken van het verblijf of het toilet gedeelte. 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Bij aanwezigheid toilet dient de rest van het verblijf wekelijks schoongemaakt te worden. </a:t>
            </a:r>
            <a:endParaRPr lang="nl-NL" dirty="0">
              <a:solidFill>
                <a:schemeClr val="tx1"/>
              </a:solidFill>
            </a:endParaRPr>
          </a:p>
          <a:p>
            <a:endParaRPr lang="nl-NL" dirty="0"/>
          </a:p>
        </p:txBody>
      </p:sp>
      <p:pic>
        <p:nvPicPr>
          <p:cNvPr id="4098" name="Picture 2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409" y="369643"/>
            <a:ext cx="3084915" cy="216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81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725</TotalTime>
  <Words>803</Words>
  <Application>Microsoft Office PowerPoint</Application>
  <PresentationFormat>Breedbeeld</PresentationFormat>
  <Paragraphs>159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Calibri</vt:lpstr>
      <vt:lpstr>Corbel</vt:lpstr>
      <vt:lpstr>Times New Roman</vt:lpstr>
      <vt:lpstr>Wingdings</vt:lpstr>
      <vt:lpstr>Basis</vt:lpstr>
      <vt:lpstr>Huisvesting  en  Hygiëne</vt:lpstr>
      <vt:lpstr>Planning blok 2</vt:lpstr>
      <vt:lpstr>Wat gaan we vandaag bespreken?</vt:lpstr>
      <vt:lpstr>Opdracht les 1:</vt:lpstr>
      <vt:lpstr>Voorbeeld toetsvraag: vul onderstaand schema in:</vt:lpstr>
      <vt:lpstr>Natuurlijk gedrag konijn</vt:lpstr>
      <vt:lpstr>Huisvesting konijn</vt:lpstr>
      <vt:lpstr>Huisvestingseisen</vt:lpstr>
      <vt:lpstr>Huisvestingseisen</vt:lpstr>
      <vt:lpstr>Natuurlijk gedrag cavia</vt:lpstr>
      <vt:lpstr>Huisvesting cavia</vt:lpstr>
      <vt:lpstr>Huisvesting cavia</vt:lpstr>
      <vt:lpstr>We gaan een hygiëneprotocol maken:</vt:lpstr>
      <vt:lpstr>De volgende les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Huisvesting en Hygiëne</dc:title>
  <dc:creator>Kimberley Borgerink</dc:creator>
  <cp:lastModifiedBy>Joyce Vonk</cp:lastModifiedBy>
  <cp:revision>50</cp:revision>
  <dcterms:created xsi:type="dcterms:W3CDTF">2017-08-29T13:33:23Z</dcterms:created>
  <dcterms:modified xsi:type="dcterms:W3CDTF">2018-12-24T13:12:52Z</dcterms:modified>
</cp:coreProperties>
</file>